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oto Sans Symbols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4340"/>
    <a:srgbClr val="0033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7A4734-D4EE-49B6-80A6-EA6DE0AE796B}">
  <a:tblStyle styleId="{367A4734-D4EE-49B6-80A6-EA6DE0AE796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080" y="4221088"/>
            <a:ext cx="3754164" cy="23454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6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6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683568" y="642918"/>
            <a:ext cx="7772400" cy="364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33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4000" b="1" i="1" dirty="0">
                <a:solidFill>
                  <a:srgbClr val="33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функциональной грамотности младших школьников на уроках литературного чтения</a:t>
            </a:r>
            <a:r>
              <a:rPr lang="ru-RU" sz="4000" b="1" dirty="0">
                <a:solidFill>
                  <a:srgbClr val="33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ru-RU" dirty="0">
                <a:solidFill>
                  <a:srgbClr val="33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dirty="0">
                <a:solidFill>
                  <a:srgbClr val="33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solidFill>
                <a:srgbClr val="336600"/>
              </a:solidFill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285720" y="4286256"/>
            <a:ext cx="45720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="1" i="0" u="none" strike="noStrike" cap="none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 smtClean="0">
                <a:solidFill>
                  <a:srgbClr val="336600"/>
                </a:solidFill>
                <a:latin typeface="Calibri"/>
                <a:ea typeface="Calibri"/>
                <a:cs typeface="Calibri"/>
                <a:sym typeface="Calibri"/>
              </a:rPr>
              <a:t>МБОУ «СОШ №1 </a:t>
            </a:r>
            <a:r>
              <a:rPr lang="ru-RU" sz="2400" b="1" i="0" u="none" strike="noStrike" cap="none" dirty="0" err="1" smtClean="0">
                <a:solidFill>
                  <a:srgbClr val="336600"/>
                </a:solidFill>
                <a:latin typeface="Calibri"/>
                <a:ea typeface="Calibri"/>
                <a:cs typeface="Calibri"/>
                <a:sym typeface="Calibri"/>
              </a:rPr>
              <a:t>им.З.С.Абдулаева</a:t>
            </a:r>
            <a:r>
              <a:rPr lang="ru-RU" sz="2400" b="1" i="0" u="none" strike="noStrike" cap="none" dirty="0" smtClean="0">
                <a:solidFill>
                  <a:srgbClr val="336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0" u="none" strike="noStrike" cap="none" dirty="0" err="1" smtClean="0">
                <a:solidFill>
                  <a:srgbClr val="336600"/>
                </a:solidFill>
                <a:latin typeface="Calibri"/>
                <a:ea typeface="Calibri"/>
                <a:cs typeface="Calibri"/>
                <a:sym typeface="Calibri"/>
              </a:rPr>
              <a:t>с.Катар</a:t>
            </a:r>
            <a:r>
              <a:rPr lang="ru-RU" sz="2400" b="1" i="0" u="none" strike="noStrike" cap="none" dirty="0" smtClean="0">
                <a:solidFill>
                  <a:srgbClr val="336600"/>
                </a:solidFill>
                <a:latin typeface="Calibri"/>
                <a:ea typeface="Calibri"/>
                <a:cs typeface="Calibri"/>
                <a:sym typeface="Calibri"/>
              </a:rPr>
              <a:t>-Юрт»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336600"/>
                </a:solidFill>
                <a:latin typeface="Calibri"/>
                <a:ea typeface="Calibri"/>
                <a:cs typeface="Calibri"/>
                <a:sym typeface="Calibri"/>
              </a:rPr>
              <a:t>Учитель начальных классов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 err="1" smtClean="0">
                <a:solidFill>
                  <a:srgbClr val="336600"/>
                </a:solidFill>
                <a:latin typeface="Calibri"/>
                <a:ea typeface="Calibri"/>
                <a:cs typeface="Calibri"/>
                <a:sym typeface="Calibri"/>
              </a:rPr>
              <a:t>Ахтаханова</a:t>
            </a:r>
            <a:r>
              <a:rPr lang="ru-RU" sz="2400" b="1" i="0" u="none" strike="noStrike" cap="none" dirty="0" smtClean="0">
                <a:solidFill>
                  <a:srgbClr val="336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0" u="none" strike="noStrike" cap="none" dirty="0" err="1" smtClean="0">
                <a:solidFill>
                  <a:srgbClr val="336600"/>
                </a:solidFill>
                <a:latin typeface="Calibri"/>
                <a:ea typeface="Calibri"/>
                <a:cs typeface="Calibri"/>
                <a:sym typeface="Calibri"/>
              </a:rPr>
              <a:t>Дагмара</a:t>
            </a:r>
            <a:r>
              <a:rPr lang="ru-RU" sz="2400" b="1" i="0" u="none" strike="noStrike" cap="none" dirty="0" smtClean="0">
                <a:solidFill>
                  <a:srgbClr val="336600"/>
                </a:solidFill>
                <a:latin typeface="Calibri"/>
                <a:ea typeface="Calibri"/>
                <a:cs typeface="Calibri"/>
                <a:sym typeface="Calibri"/>
              </a:rPr>
              <a:t> Адамовна</a:t>
            </a:r>
            <a:endParaRPr sz="2400" b="1" i="0" u="none" strike="noStrike" cap="none" dirty="0">
              <a:solidFill>
                <a:srgbClr val="33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500034" y="500042"/>
            <a:ext cx="8229600" cy="581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ru-RU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ru-RU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Один из видов народной повествовательной литературы, произведение в прозе или реже в стихах, в котором идёт речь о вымышленных событиях иногда фантастического характера    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36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Сказка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145" name="Google Shape;145;p22" descr="C:\Users\1\Desktop\ded_i_rybka(0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570" y="3143248"/>
            <a:ext cx="3357586" cy="32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57200" y="571480"/>
            <a:ext cx="8229600" cy="555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4000" dirty="0"/>
              <a:t>           </a:t>
            </a:r>
            <a:r>
              <a:rPr lang="ru-RU" sz="40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Короткое нравоучительное произведение, в котором есть иносказание (аллегория) и специально выделенная автором мораль  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(Басня</a:t>
            </a:r>
            <a:r>
              <a:rPr lang="ru-RU" sz="4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400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2" name="Google Shape;152;p23" descr="C:\Users\1\Desktop\73253148_vorona_and_lis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2132" y="2928934"/>
            <a:ext cx="3429024" cy="378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C00000"/>
                </a:solidFill>
              </a:rPr>
              <a:t>Соедини стрелочкой слово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с </a:t>
            </a:r>
            <a:r>
              <a:rPr lang="ru-RU" sz="4000" b="1" dirty="0">
                <a:solidFill>
                  <a:srgbClr val="C00000"/>
                </a:solidFill>
              </a:rPr>
              <a:t>определением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graphicFrame>
        <p:nvGraphicFramePr>
          <p:cNvPr id="159" name="Google Shape;159;p24"/>
          <p:cNvGraphicFramePr/>
          <p:nvPr>
            <p:extLst>
              <p:ext uri="{D42A27DB-BD31-4B8C-83A1-F6EECF244321}">
                <p14:modId xmlns:p14="http://schemas.microsoft.com/office/powerpoint/2010/main" val="276938059"/>
              </p:ext>
            </p:extLst>
          </p:nvPr>
        </p:nvGraphicFramePr>
        <p:xfrm>
          <a:off x="357159" y="1600201"/>
          <a:ext cx="8474608" cy="2938345"/>
        </p:xfrm>
        <a:graphic>
          <a:graphicData uri="http://schemas.openxmlformats.org/drawingml/2006/table">
            <a:tbl>
              <a:tblPr firstRow="1" bandRow="1">
                <a:noFill/>
                <a:tableStyleId>{367A4734-D4EE-49B6-80A6-EA6DE0AE796B}</a:tableStyleId>
              </a:tblPr>
              <a:tblGrid>
                <a:gridCol w="2919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4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6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6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rgbClr val="7030A0"/>
                          </a:solidFill>
                        </a:rPr>
                        <a:t>Абзац</a:t>
                      </a:r>
                      <a:endParaRPr sz="200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rgbClr val="7030A0"/>
                          </a:solidFill>
                        </a:rPr>
                        <a:t>Писатель, который сочиняет басни.</a:t>
                      </a:r>
                      <a:endParaRPr sz="200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7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rgbClr val="7030A0"/>
                          </a:solidFill>
                        </a:rPr>
                        <a:t>Баснописец</a:t>
                      </a:r>
                      <a:endParaRPr sz="200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</a:rPr>
                        <a:t>Прозаическое произведение в котором, в котором автор рассказывает о каком либо событии из жизни героя.</a:t>
                      </a:r>
                      <a:endParaRPr sz="2000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39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rgbClr val="7030A0"/>
                          </a:solidFill>
                        </a:rPr>
                        <a:t>Рассказ</a:t>
                      </a:r>
                      <a:endParaRPr sz="200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</a:rPr>
                        <a:t>Часть текста от одной красной строки до следующей.</a:t>
                      </a:r>
                      <a:endParaRPr sz="2000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>
                <a:solidFill>
                  <a:srgbClr val="C00000"/>
                </a:solidFill>
              </a:rPr>
              <a:t>Лексические диктанты</a:t>
            </a:r>
            <a:endParaRPr sz="4000" b="1" i="1">
              <a:solidFill>
                <a:srgbClr val="C00000"/>
              </a:solidFill>
            </a:endParaRPr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b="1" dirty="0"/>
              <a:t>         </a:t>
            </a:r>
            <a:r>
              <a:rPr lang="ru-RU" b="1" dirty="0">
                <a:solidFill>
                  <a:srgbClr val="7030A0"/>
                </a:solidFill>
              </a:rPr>
              <a:t>включают слова и выражения из словарей, которые даны в учебниках и учебных хрестоматиях.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ru-RU" b="1" dirty="0">
                <a:solidFill>
                  <a:srgbClr val="7030A0"/>
                </a:solidFill>
              </a:rPr>
              <a:t>    </a:t>
            </a:r>
            <a:r>
              <a:rPr lang="ru-RU" b="1" dirty="0">
                <a:solidFill>
                  <a:srgbClr val="C00000"/>
                </a:solidFill>
              </a:rPr>
              <a:t>Например: </a:t>
            </a:r>
            <a:endParaRPr dirty="0">
              <a:solidFill>
                <a:srgbClr val="C00000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ru-RU" sz="2400" dirty="0">
                <a:solidFill>
                  <a:srgbClr val="7030A0"/>
                </a:solidFill>
              </a:rPr>
              <a:t>        </a:t>
            </a:r>
            <a:r>
              <a:rPr lang="ru-RU" b="1" dirty="0">
                <a:solidFill>
                  <a:srgbClr val="7030A0"/>
                </a:solidFill>
              </a:rPr>
              <a:t>Поклажа- это  ___________________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974806"/>
              </a:buClr>
              <a:buSzPts val="3200"/>
              <a:buNone/>
            </a:pPr>
            <a:r>
              <a:rPr lang="ru-RU" b="1" dirty="0">
                <a:solidFill>
                  <a:srgbClr val="7030A0"/>
                </a:solidFill>
              </a:rPr>
              <a:t>      Пятак-  это_____________________</a:t>
            </a:r>
            <a:endParaRPr b="1"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Приём «Ассоциации».</a:t>
            </a:r>
            <a:endParaRPr sz="4000" b="1" i="1" dirty="0">
              <a:solidFill>
                <a:srgbClr val="C00000"/>
              </a:solidFill>
            </a:endParaRPr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457200" y="1196651"/>
            <a:ext cx="8229600" cy="484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/>
              <a:t>          </a:t>
            </a:r>
            <a:r>
              <a:rPr lang="ru-RU" sz="2400" b="1" dirty="0">
                <a:solidFill>
                  <a:srgbClr val="7030A0"/>
                </a:solidFill>
              </a:rPr>
              <a:t>Даёт возможность определить тему урока, развить воображение, интуицию.</a:t>
            </a:r>
            <a:endParaRPr dirty="0"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ru-RU" sz="2400" b="1" dirty="0">
                <a:solidFill>
                  <a:srgbClr val="7030A0"/>
                </a:solidFill>
              </a:rPr>
              <a:t>         Ребята высказывают предположения о содержании  произведения, обсуждают  название, называют ассоциации, которые оно вызывает.</a:t>
            </a:r>
            <a:endParaRPr dirty="0"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ru-RU" sz="2400" b="1" dirty="0" smtClean="0">
                <a:solidFill>
                  <a:srgbClr val="003366"/>
                </a:solidFill>
              </a:rPr>
              <a:t>      </a:t>
            </a:r>
            <a:r>
              <a:rPr lang="ru-RU" b="1" dirty="0" smtClean="0">
                <a:solidFill>
                  <a:srgbClr val="C00000"/>
                </a:solidFill>
              </a:rPr>
              <a:t>Например:</a:t>
            </a: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974806"/>
              </a:buClr>
              <a:buSzPts val="2400"/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     - Почему именно так называется произведение?</a:t>
            </a:r>
            <a:endParaRPr dirty="0" smtClean="0">
              <a:solidFill>
                <a:srgbClr val="7030A0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974806"/>
              </a:buClr>
              <a:buSzPts val="2400"/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     - Что может произойти в рассказе с этим названием?</a:t>
            </a:r>
            <a:endParaRPr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>
                <a:solidFill>
                  <a:srgbClr val="C00000"/>
                </a:solidFill>
              </a:rPr>
              <a:t>Ассоциативная цепочка</a:t>
            </a:r>
            <a:endParaRPr sz="4000" b="1" i="1">
              <a:solidFill>
                <a:srgbClr val="C00000"/>
              </a:solidFill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571472" y="1226634"/>
            <a:ext cx="8229600" cy="468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/>
              <a:t>  </a:t>
            </a:r>
            <a:r>
              <a:rPr lang="ru-RU" b="1" dirty="0">
                <a:solidFill>
                  <a:srgbClr val="7030A0"/>
                </a:solidFill>
              </a:rPr>
              <a:t>  Раздел «Люблю природу русскую. Весна».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/>
              <a:t>        </a:t>
            </a:r>
            <a:r>
              <a:rPr lang="ru-RU" sz="2800" b="1" dirty="0">
                <a:solidFill>
                  <a:srgbClr val="C00000"/>
                </a:solidFill>
              </a:rPr>
              <a:t>Линейная цепочка: таяние льда, бурление воды, тепло, ручьи, трава, солнце, пение птиц, праздники, </a:t>
            </a:r>
            <a:r>
              <a:rPr lang="ru-RU" sz="2800" b="1" dirty="0" smtClean="0">
                <a:solidFill>
                  <a:srgbClr val="C00000"/>
                </a:solidFill>
              </a:rPr>
              <a:t>каникулы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  <a:endParaRPr sz="2800" b="1" dirty="0">
              <a:solidFill>
                <a:srgbClr val="C00000"/>
              </a:solidFill>
            </a:endParaRPr>
          </a:p>
        </p:txBody>
      </p:sp>
      <p:pic>
        <p:nvPicPr>
          <p:cNvPr id="178" name="Google Shape;178;p27" descr="C:\Users\1\Desktop\2018-05-17-09-36-4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6272" y="2754351"/>
            <a:ext cx="4312762" cy="3157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>
                <a:solidFill>
                  <a:srgbClr val="C00000"/>
                </a:solidFill>
              </a:rPr>
              <a:t>Приём «Чтение с остановками».</a:t>
            </a:r>
            <a:endParaRPr sz="4000" b="1" i="1">
              <a:solidFill>
                <a:srgbClr val="C00000"/>
              </a:solidFill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/>
              <a:t>          </a:t>
            </a:r>
            <a:r>
              <a:rPr lang="ru-RU" b="1" dirty="0">
                <a:solidFill>
                  <a:srgbClr val="7030A0"/>
                </a:solidFill>
              </a:rPr>
              <a:t>На начальной  стадии урока, обучающиеся по названию текста  определяют, о чём пойдёт речь в произведении, на основной части урока текст читается по частям.  После чтения каждого фрагмента ученики высказывают предположения о дальнейшем развитии сюжета.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Приём </a:t>
            </a:r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«</a:t>
            </a:r>
            <a:r>
              <a:rPr lang="ru-RU" sz="4000" b="1" i="1" dirty="0">
                <a:solidFill>
                  <a:srgbClr val="C00000"/>
                </a:solidFill>
              </a:rPr>
              <a:t>Тонкие и толстые вопросы».</a:t>
            </a:r>
            <a:endParaRPr sz="4000" b="1" i="1" dirty="0">
              <a:solidFill>
                <a:srgbClr val="C00000"/>
              </a:solidFill>
            </a:endParaRPr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lang="ru-RU" b="1" dirty="0">
                <a:solidFill>
                  <a:srgbClr val="002060"/>
                </a:solidFill>
              </a:rPr>
              <a:t>         </a:t>
            </a:r>
            <a:r>
              <a:rPr lang="ru-RU" b="1" dirty="0">
                <a:solidFill>
                  <a:srgbClr val="7030A0"/>
                </a:solidFill>
              </a:rPr>
              <a:t>Дети учатся  различать те вопросы, на которые можно дать однозначный ответ (тонкие вопросы), и те, на которые ответить  определенно невозможно, проблемные (толстые) вопросы. 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Корней Иванович Чуковский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«</a:t>
            </a:r>
            <a:r>
              <a:rPr lang="ru-RU" sz="4000" b="1" dirty="0">
                <a:solidFill>
                  <a:srgbClr val="C00000"/>
                </a:solidFill>
              </a:rPr>
              <a:t>Федорино горе».</a:t>
            </a:r>
            <a:endParaRPr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196" name="Google Shape;196;p30"/>
          <p:cNvGraphicFramePr/>
          <p:nvPr>
            <p:extLst>
              <p:ext uri="{D42A27DB-BD31-4B8C-83A1-F6EECF244321}">
                <p14:modId xmlns:p14="http://schemas.microsoft.com/office/powerpoint/2010/main" val="1121010071"/>
              </p:ext>
            </p:extLst>
          </p:nvPr>
        </p:nvGraphicFramePr>
        <p:xfrm>
          <a:off x="457200" y="1600200"/>
          <a:ext cx="8229600" cy="4302790"/>
        </p:xfrm>
        <a:graphic>
          <a:graphicData uri="http://schemas.openxmlformats.org/drawingml/2006/table">
            <a:tbl>
              <a:tblPr firstRow="1" bandRow="1">
                <a:noFill/>
                <a:tableStyleId>{367A4734-D4EE-49B6-80A6-EA6DE0AE796B}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dirty="0">
                          <a:solidFill>
                            <a:srgbClr val="B64340"/>
                          </a:solidFill>
                        </a:rPr>
                        <a:t>Тонкие?</a:t>
                      </a:r>
                      <a:endParaRPr sz="2800" b="1" dirty="0">
                        <a:solidFill>
                          <a:srgbClr val="B6434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dirty="0">
                          <a:solidFill>
                            <a:srgbClr val="B64340"/>
                          </a:solidFill>
                        </a:rPr>
                        <a:t>Толстые?</a:t>
                      </a:r>
                      <a:endParaRPr sz="2800" b="1" dirty="0">
                        <a:solidFill>
                          <a:srgbClr val="B6434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</a:rPr>
                        <a:t>-  Кто главный герой?</a:t>
                      </a: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</a:rPr>
                        <a:t>  </a:t>
                      </a: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</a:rPr>
                        <a:t>  -  Кого обидела Федора?</a:t>
                      </a: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</a:rPr>
                        <a:t>   </a:t>
                      </a: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</a:rPr>
                        <a:t>  -  Куда ушла посуда?</a:t>
                      </a: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  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  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- Дайте объяснение, почему это произведение называется «Федорино горе»?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 -  Почему от Федоры убежала посуда?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 -  Что Федоре надо делать, чтобы подобная ситуация не повторилась?</a:t>
                      </a:r>
                      <a:endParaRPr sz="2000" b="1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390293" y="156118"/>
            <a:ext cx="8410779" cy="48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Приём </a:t>
            </a:r>
            <a:endParaRPr lang="ru-RU" sz="4000" b="1" dirty="0" smtClean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Знаю, узнал, хочу узнать».</a:t>
            </a:r>
            <a:endParaRPr sz="40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ru-RU" sz="2800" b="1" dirty="0">
                <a:solidFill>
                  <a:srgbClr val="002060"/>
                </a:solidFill>
              </a:rPr>
              <a:t>       </a:t>
            </a:r>
            <a:r>
              <a:rPr lang="ru-RU" sz="2800" b="1" dirty="0">
                <a:solidFill>
                  <a:srgbClr val="7030A0"/>
                </a:solidFill>
              </a:rPr>
              <a:t>Применяется как на стадии  объяснения нового  материала, так и на стадии закрепления. Например, при изучении творчества А.С. Пушкина дети самостоятельно записывают в таблицу, что знали о Пушкине и его произведениях, что узнали нового, какие его стихи и что хотели бы узнать. Работа с этим приемом чаще всего выходит за рамки одного урока. Графа «Хочу узнать» дает повод к поиску новой информации, работе с дополнительной литературой.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285720" y="357166"/>
            <a:ext cx="8572560" cy="5143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познакомить с приёмами работы на </a:t>
            </a:r>
            <a:r>
              <a:rPr lang="ru-RU" sz="4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уроках литературного </a:t>
            </a:r>
            <a:r>
              <a:rPr lang="ru-RU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чтения, способствующих развитию грамотности чтения; привитию интереса к чтению.</a:t>
            </a:r>
            <a:endParaRPr sz="4000" b="1" dirty="0">
              <a:solidFill>
                <a:srgbClr val="7030A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2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endParaRPr lang="ru-RU" sz="40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2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r>
              <a:rPr lang="ru-RU" sz="4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/>
          </a:p>
          <a:p>
            <a:pPr marL="0" lvl="0" indent="0" algn="r" rtl="0">
              <a:lnSpc>
                <a:spcPct val="115000"/>
              </a:lnSpc>
              <a:spcBef>
                <a:spcPts val="620"/>
              </a:spcBef>
              <a:spcAft>
                <a:spcPts val="0"/>
              </a:spcAft>
              <a:buClr>
                <a:srgbClr val="7030A0"/>
              </a:buClr>
              <a:buSzPct val="100000"/>
              <a:buNone/>
            </a:pPr>
            <a:r>
              <a:rPr lang="ru-RU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-показать практическую значимость использования данных приёмов работ в практике, убедить педагогов в целесообразности их  использования в практической деятельности на уроках. </a:t>
            </a:r>
            <a:endParaRPr sz="4000" b="1" dirty="0">
              <a:solidFill>
                <a:srgbClr val="7030A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lvl="0" indent="-342900" algn="ctr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467544" y="642918"/>
            <a:ext cx="8229600" cy="121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>
                <a:solidFill>
                  <a:srgbClr val="C00000"/>
                </a:solidFill>
              </a:rPr>
              <a:t>Приём работы с пословицами</a:t>
            </a:r>
            <a:r>
              <a:rPr lang="ru-RU" sz="4000" i="1">
                <a:solidFill>
                  <a:srgbClr val="C00000"/>
                </a:solidFill>
              </a:rPr>
              <a:t>.</a:t>
            </a:r>
            <a:r>
              <a:rPr lang="ru-RU" sz="4000" b="1" i="1">
                <a:solidFill>
                  <a:srgbClr val="C00000"/>
                </a:solidFill>
              </a:rPr>
              <a:t> Логическо – поисковое  задание.</a:t>
            </a:r>
            <a:r>
              <a:rPr lang="ru-RU" sz="4000" i="1">
                <a:solidFill>
                  <a:srgbClr val="C00000"/>
                </a:solidFill>
              </a:rPr>
              <a:t/>
            </a:r>
            <a:br>
              <a:rPr lang="ru-RU" sz="4000" i="1">
                <a:solidFill>
                  <a:srgbClr val="C00000"/>
                </a:solidFill>
              </a:rPr>
            </a:br>
            <a:endParaRPr sz="4000" i="1">
              <a:solidFill>
                <a:srgbClr val="C00000"/>
              </a:solidFill>
            </a:endParaRPr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395536" y="1773044"/>
            <a:ext cx="8229600" cy="430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ru-RU" b="1" i="1" dirty="0">
                <a:solidFill>
                  <a:srgbClr val="7030A0"/>
                </a:solidFill>
              </a:rPr>
              <a:t>     </a:t>
            </a:r>
            <a:r>
              <a:rPr lang="ru-RU" b="1" dirty="0">
                <a:solidFill>
                  <a:srgbClr val="7030A0"/>
                </a:solidFill>
              </a:rPr>
              <a:t>Развивает мышление учащихся, прививает любовь к родному языку, повышает культуру речи, способствует лучшему усвоению грамматики и более глубокому изучению литературы, обогащает учащихся народной мудростью.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xfrm>
            <a:off x="251520" y="404664"/>
            <a:ext cx="8712968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Задание:  </a:t>
            </a:r>
            <a:r>
              <a:rPr lang="ru-RU" sz="2800" b="1" dirty="0" smtClean="0">
                <a:solidFill>
                  <a:srgbClr val="7030A0"/>
                </a:solidFill>
              </a:rPr>
              <a:t>все </a:t>
            </a:r>
            <a:r>
              <a:rPr lang="ru-RU" sz="2800" b="1" dirty="0">
                <a:solidFill>
                  <a:srgbClr val="7030A0"/>
                </a:solidFill>
              </a:rPr>
              <a:t>пословицы разделены на части</a:t>
            </a:r>
            <a:r>
              <a:rPr lang="ru-RU" sz="2800" b="1" dirty="0" smtClean="0">
                <a:solidFill>
                  <a:srgbClr val="7030A0"/>
                </a:solidFill>
              </a:rPr>
              <a:t>.     Участникам </a:t>
            </a:r>
            <a:r>
              <a:rPr lang="ru-RU" sz="2800" b="1" dirty="0">
                <a:solidFill>
                  <a:srgbClr val="7030A0"/>
                </a:solidFill>
              </a:rPr>
              <a:t>необходимо их собрать и объясните смысл наиболее </a:t>
            </a:r>
            <a:r>
              <a:rPr lang="ru-RU" sz="2800" b="1" dirty="0" smtClean="0">
                <a:solidFill>
                  <a:srgbClr val="7030A0"/>
                </a:solidFill>
              </a:rPr>
              <a:t>понравившихся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br>
              <a:rPr lang="ru-RU" sz="2800" b="1" dirty="0">
                <a:solidFill>
                  <a:srgbClr val="7030A0"/>
                </a:solidFill>
              </a:rPr>
            </a:b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213" name="Google Shape;213;p33"/>
          <p:cNvSpPr txBox="1">
            <a:spLocks noGrp="1"/>
          </p:cNvSpPr>
          <p:nvPr>
            <p:ph type="body" idx="1"/>
          </p:nvPr>
        </p:nvSpPr>
        <p:spPr>
          <a:xfrm>
            <a:off x="179512" y="1556792"/>
            <a:ext cx="453650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2400"/>
              <a:buNone/>
            </a:pPr>
            <a:r>
              <a:rPr lang="ru-RU" sz="2400" b="1" dirty="0">
                <a:solidFill>
                  <a:srgbClr val="C00000"/>
                </a:solidFill>
              </a:rPr>
              <a:t>Задание для 1 группы </a:t>
            </a:r>
            <a:endParaRPr sz="2400" dirty="0">
              <a:solidFill>
                <a:srgbClr val="C00000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Char char="•"/>
            </a:pPr>
            <a:r>
              <a:rPr lang="ru-RU" sz="2000" b="1" dirty="0">
                <a:solidFill>
                  <a:srgbClr val="3F3151"/>
                </a:solidFill>
              </a:rPr>
              <a:t>Не на пользу книги читать, </a:t>
            </a:r>
            <a:endParaRPr sz="2000" b="1" dirty="0">
              <a:solidFill>
                <a:srgbClr val="3F315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Char char="•"/>
            </a:pPr>
            <a:r>
              <a:rPr lang="ru-RU" sz="2000" b="1" dirty="0">
                <a:solidFill>
                  <a:srgbClr val="3F3151"/>
                </a:solidFill>
              </a:rPr>
              <a:t>Дерево держится корнями, </a:t>
            </a:r>
            <a:endParaRPr sz="2000" b="1" dirty="0">
              <a:solidFill>
                <a:srgbClr val="3F315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Char char="•"/>
            </a:pPr>
            <a:r>
              <a:rPr lang="ru-RU" sz="2000" b="1" dirty="0">
                <a:solidFill>
                  <a:srgbClr val="3F3151"/>
                </a:solidFill>
              </a:rPr>
              <a:t>Храбрый узнается на войне, </a:t>
            </a:r>
            <a:endParaRPr sz="2000" b="1" dirty="0">
              <a:solidFill>
                <a:srgbClr val="3F315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Char char="•"/>
            </a:pPr>
            <a:r>
              <a:rPr lang="ru-RU" sz="2000" b="1" dirty="0">
                <a:solidFill>
                  <a:srgbClr val="3F3151"/>
                </a:solidFill>
              </a:rPr>
              <a:t>Родная земля –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974806"/>
              </a:buClr>
              <a:buSzPts val="2400"/>
              <a:buNone/>
            </a:pPr>
            <a:r>
              <a:rPr lang="ru-RU" sz="2400" b="1" dirty="0">
                <a:solidFill>
                  <a:srgbClr val="C00000"/>
                </a:solidFill>
              </a:rPr>
              <a:t>Задание для 2 группы</a:t>
            </a:r>
            <a:endParaRPr sz="2400" dirty="0">
              <a:solidFill>
                <a:srgbClr val="C00000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Char char="•"/>
            </a:pPr>
            <a:r>
              <a:rPr lang="ru-RU" sz="2000" b="1" dirty="0">
                <a:solidFill>
                  <a:srgbClr val="3F3151"/>
                </a:solidFill>
              </a:rPr>
              <a:t>Хлеб питает тело, </a:t>
            </a:r>
            <a:endParaRPr sz="2000" b="1" dirty="0">
              <a:solidFill>
                <a:srgbClr val="3F315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Char char="•"/>
            </a:pPr>
            <a:r>
              <a:rPr lang="ru-RU" sz="2000" b="1" dirty="0">
                <a:solidFill>
                  <a:srgbClr val="3F3151"/>
                </a:solidFill>
              </a:rPr>
              <a:t>Дружба не терпит никакого обмана </a:t>
            </a:r>
            <a:endParaRPr sz="2000" b="1" dirty="0">
              <a:solidFill>
                <a:srgbClr val="3F315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None/>
            </a:pPr>
            <a:r>
              <a:rPr lang="ru-RU" sz="2000" b="1" dirty="0" smtClean="0">
                <a:solidFill>
                  <a:srgbClr val="3F3151"/>
                </a:solidFill>
              </a:rPr>
              <a:t>      и </a:t>
            </a:r>
            <a:r>
              <a:rPr lang="ru-RU" sz="2000" b="1" dirty="0">
                <a:solidFill>
                  <a:srgbClr val="3F3151"/>
                </a:solidFill>
              </a:rPr>
              <a:t>рвётся там, </a:t>
            </a: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Char char="•"/>
            </a:pPr>
            <a:r>
              <a:rPr lang="ru-RU" sz="2000" b="1" dirty="0">
                <a:solidFill>
                  <a:srgbClr val="3F3151"/>
                </a:solidFill>
              </a:rPr>
              <a:t>Ум дает силу, </a:t>
            </a:r>
            <a:endParaRPr sz="2000" b="1" dirty="0">
              <a:solidFill>
                <a:srgbClr val="3F315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Char char="•"/>
            </a:pPr>
            <a:r>
              <a:rPr lang="ru-RU" sz="2000" b="1" dirty="0">
                <a:solidFill>
                  <a:srgbClr val="3F3151"/>
                </a:solidFill>
              </a:rPr>
              <a:t>Любовь к Родине</a:t>
            </a:r>
            <a:endParaRPr sz="2000" b="1" dirty="0">
              <a:solidFill>
                <a:srgbClr val="3F3151"/>
              </a:solidFill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4716016" y="1584540"/>
            <a:ext cx="417646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коли только вершки в них хватать. 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а человек друзьями.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мудрый – в гневе, друг – в нужде.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золотая колыбель.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а книга питает разум.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где начинается ложь.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сила дает храбрость.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у семейного очага зарождается.</a:t>
            </a:r>
            <a:endParaRPr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Рефлексия.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>
            <a:off x="395536" y="1412776"/>
            <a:ext cx="8507288" cy="376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ru-RU" sz="3600" b="1" dirty="0">
                <a:solidFill>
                  <a:srgbClr val="7030A0"/>
                </a:solidFill>
              </a:rPr>
              <a:t>   Рассмотренные приёмы работы на уроках литературного чтения позволяют вовлечь обучающихся в процесс развития  читательского интереса, культуры чтения и, как следствие, читательской грамотности.  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body" idx="1"/>
          </p:nvPr>
        </p:nvSpPr>
        <p:spPr>
          <a:xfrm>
            <a:off x="457200" y="724830"/>
            <a:ext cx="8229600" cy="4490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603AB"/>
              </a:buClr>
              <a:buSzPts val="6500"/>
              <a:buNone/>
            </a:pPr>
            <a:r>
              <a:rPr lang="ru-RU" sz="8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ваше внимание!</a:t>
            </a:r>
            <a:endParaRPr sz="80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35" descr="Entertainment-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3789040"/>
            <a:ext cx="2233613" cy="2147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457200" y="1182030"/>
            <a:ext cx="8229600" cy="494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ru-RU" sz="4400" dirty="0" smtClean="0"/>
              <a:t>       </a:t>
            </a:r>
            <a:r>
              <a:rPr lang="ru-RU" sz="4400" b="1" i="1" dirty="0">
                <a:solidFill>
                  <a:srgbClr val="C00000"/>
                </a:solidFill>
              </a:rPr>
              <a:t>«Читать и не понимать- </a:t>
            </a:r>
            <a:endParaRPr sz="4400" b="1" dirty="0">
              <a:solidFill>
                <a:srgbClr val="C00000"/>
              </a:solidFill>
            </a:endParaRPr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Clr>
                <a:srgbClr val="7030A0"/>
              </a:buClr>
              <a:buSzPts val="4400"/>
              <a:buNone/>
            </a:pPr>
            <a:r>
              <a:rPr lang="ru-RU" sz="4400" b="1" i="1" dirty="0">
                <a:solidFill>
                  <a:srgbClr val="C00000"/>
                </a:solidFill>
              </a:rPr>
              <a:t>тоже, что совсем не читать»</a:t>
            </a:r>
            <a:r>
              <a:rPr lang="ru-RU" sz="4400" b="1" i="1" dirty="0">
                <a:solidFill>
                  <a:srgbClr val="7030A0"/>
                </a:solidFill>
              </a:rPr>
              <a:t>.</a:t>
            </a:r>
            <a:endParaRPr sz="4400" b="1" dirty="0"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Clr>
                <a:srgbClr val="C00000"/>
              </a:buClr>
              <a:buSzPts val="4400"/>
              <a:buNone/>
            </a:pPr>
            <a:r>
              <a:rPr lang="ru-RU" sz="4400" b="1" i="1" dirty="0">
                <a:solidFill>
                  <a:srgbClr val="C00000"/>
                </a:solidFill>
              </a:rPr>
              <a:t>                         </a:t>
            </a:r>
            <a:endParaRPr lang="ru-RU" sz="4400" b="1" i="1" dirty="0" smtClean="0">
              <a:solidFill>
                <a:srgbClr val="C00000"/>
              </a:solidFill>
            </a:endParaRPr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Clr>
                <a:srgbClr val="C00000"/>
              </a:buClr>
              <a:buSzPts val="4400"/>
              <a:buNone/>
            </a:pPr>
            <a:r>
              <a:rPr lang="ru-RU" sz="4400" b="1" i="1" dirty="0">
                <a:solidFill>
                  <a:srgbClr val="C00000"/>
                </a:solidFill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</a:rPr>
              <a:t>                                   </a:t>
            </a:r>
            <a:r>
              <a:rPr lang="ru-RU" sz="4400" b="1" i="1" dirty="0" err="1" smtClean="0">
                <a:solidFill>
                  <a:srgbClr val="7030A0"/>
                </a:solidFill>
              </a:rPr>
              <a:t>Я.Коменский</a:t>
            </a:r>
            <a:r>
              <a:rPr lang="ru-RU" sz="4400" b="1" i="1" dirty="0" smtClean="0">
                <a:solidFill>
                  <a:srgbClr val="7030A0"/>
                </a:solidFill>
              </a:rPr>
              <a:t>  </a:t>
            </a:r>
            <a:r>
              <a:rPr lang="ru-RU" sz="4400" b="1" i="1" dirty="0" smtClean="0">
                <a:solidFill>
                  <a:srgbClr val="C00000"/>
                </a:solidFill>
              </a:rPr>
              <a:t>  </a:t>
            </a:r>
            <a:r>
              <a:rPr lang="ru-RU" sz="4400" i="1" dirty="0" smtClean="0">
                <a:solidFill>
                  <a:srgbClr val="C00000"/>
                </a:solidFill>
              </a:rPr>
              <a:t>                                 </a:t>
            </a:r>
            <a:endParaRPr sz="4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357158" y="285728"/>
            <a:ext cx="8229600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ru-RU" sz="3600" b="1" i="1" dirty="0">
                <a:solidFill>
                  <a:srgbClr val="C00000"/>
                </a:solidFill>
                <a:sym typeface="Calibri"/>
              </a:rPr>
              <a:t>Что же такое «функциональная грамотность»?</a:t>
            </a:r>
            <a:endParaRPr sz="3600" dirty="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ru-RU" b="1" dirty="0">
                <a:solidFill>
                  <a:srgbClr val="7030A0"/>
                </a:solidFill>
              </a:rPr>
              <a:t>        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>
                <a:solidFill>
                  <a:srgbClr val="7030A0"/>
                </a:solidFill>
              </a:rPr>
              <a:t>Функциональная грамотность рассматривается, как способность человека использовать все постоянно приобретаемые в жизни знания, умения и навыки для решения жизненных задач в различных сферах человеческой деятельности, общения и социальных отношений.</a:t>
            </a:r>
            <a:endParaRPr sz="36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Читательская грамотность</a:t>
            </a:r>
            <a:endParaRPr sz="4000" b="1" i="1" dirty="0">
              <a:solidFill>
                <a:srgbClr val="C00000"/>
              </a:solidFill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457200" y="1148576"/>
            <a:ext cx="8229600" cy="497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/>
              <a:t>          </a:t>
            </a:r>
            <a:r>
              <a:rPr lang="ru-RU" sz="3600" b="1" dirty="0">
                <a:solidFill>
                  <a:srgbClr val="7030A0"/>
                </a:solidFill>
              </a:rPr>
              <a:t>Это способность человека </a:t>
            </a:r>
            <a:r>
              <a:rPr lang="ru-RU" sz="3600" b="1" u="sng" dirty="0">
                <a:solidFill>
                  <a:srgbClr val="7030A0"/>
                </a:solidFill>
              </a:rPr>
              <a:t>понимать</a:t>
            </a:r>
            <a:r>
              <a:rPr lang="ru-RU" sz="3600" b="1" dirty="0">
                <a:solidFill>
                  <a:srgbClr val="7030A0"/>
                </a:solidFill>
              </a:rPr>
              <a:t> и </a:t>
            </a:r>
            <a:r>
              <a:rPr lang="ru-RU" sz="3600" b="1" u="sng" dirty="0">
                <a:solidFill>
                  <a:srgbClr val="7030A0"/>
                </a:solidFill>
              </a:rPr>
              <a:t>использовать</a:t>
            </a:r>
            <a:r>
              <a:rPr lang="ru-RU" sz="3600" b="1" dirty="0">
                <a:solidFill>
                  <a:srgbClr val="7030A0"/>
                </a:solidFill>
              </a:rPr>
              <a:t> письменные тексты, </a:t>
            </a:r>
            <a:r>
              <a:rPr lang="ru-RU" sz="3600" b="1" u="sng" dirty="0">
                <a:solidFill>
                  <a:srgbClr val="7030A0"/>
                </a:solidFill>
              </a:rPr>
              <a:t>размышлять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о </a:t>
            </a:r>
            <a:r>
              <a:rPr lang="ru-RU" sz="3600" b="1" dirty="0">
                <a:solidFill>
                  <a:srgbClr val="7030A0"/>
                </a:solidFill>
              </a:rPr>
              <a:t>них и заниматься чтением для того, чтобы </a:t>
            </a:r>
            <a:r>
              <a:rPr lang="ru-RU" sz="3600" b="1" u="sng" dirty="0">
                <a:solidFill>
                  <a:srgbClr val="7030A0"/>
                </a:solidFill>
              </a:rPr>
              <a:t>достигать</a:t>
            </a:r>
            <a:r>
              <a:rPr lang="ru-RU" sz="3600" b="1" dirty="0">
                <a:solidFill>
                  <a:srgbClr val="7030A0"/>
                </a:solidFill>
              </a:rPr>
              <a:t> своих </a:t>
            </a:r>
            <a:r>
              <a:rPr lang="ru-RU" sz="3600" b="1" u="sng" dirty="0">
                <a:solidFill>
                  <a:srgbClr val="7030A0"/>
                </a:solidFill>
              </a:rPr>
              <a:t>целей,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u="sng" dirty="0">
                <a:solidFill>
                  <a:srgbClr val="7030A0"/>
                </a:solidFill>
              </a:rPr>
              <a:t>расширять</a:t>
            </a:r>
            <a:r>
              <a:rPr lang="ru-RU" sz="3600" b="1" dirty="0">
                <a:solidFill>
                  <a:srgbClr val="7030A0"/>
                </a:solidFill>
              </a:rPr>
              <a:t> свои знания и возможности, </a:t>
            </a:r>
            <a:r>
              <a:rPr lang="ru-RU" sz="3600" b="1" u="sng" dirty="0">
                <a:solidFill>
                  <a:srgbClr val="7030A0"/>
                </a:solidFill>
              </a:rPr>
              <a:t>участвовать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в </a:t>
            </a:r>
            <a:r>
              <a:rPr lang="ru-RU" sz="3600" b="1" dirty="0">
                <a:solidFill>
                  <a:srgbClr val="7030A0"/>
                </a:solidFill>
              </a:rPr>
              <a:t>социальной сфере</a:t>
            </a:r>
            <a:r>
              <a:rPr lang="ru-RU" sz="3600" b="1" dirty="0">
                <a:solidFill>
                  <a:srgbClr val="002060"/>
                </a:solidFill>
              </a:rPr>
              <a:t>.</a:t>
            </a:r>
            <a:endParaRPr sz="36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lang="ru-RU" dirty="0">
                <a:solidFill>
                  <a:srgbClr val="002060"/>
                </a:solidFill>
              </a:rPr>
              <a:t>           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>
                <a:solidFill>
                  <a:srgbClr val="C00000"/>
                </a:solidFill>
              </a:rPr>
              <a:t>Средства формирования читательской грамотности</a:t>
            </a:r>
            <a:endParaRPr sz="4000" b="1" i="1">
              <a:solidFill>
                <a:srgbClr val="C00000"/>
              </a:solidFill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ru-RU" sz="4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4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Литературные </a:t>
            </a:r>
            <a:r>
              <a:rPr lang="ru-RU" sz="44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диктанты</a:t>
            </a:r>
            <a:endParaRPr sz="4400" b="1" dirty="0">
              <a:solidFill>
                <a:srgbClr val="7030A0"/>
              </a:solidFill>
            </a:endParaRPr>
          </a:p>
          <a:p>
            <a:pPr marL="514350" lvl="0" indent="-51435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Информационный </a:t>
            </a:r>
            <a:endParaRPr sz="4000" dirty="0">
              <a:solidFill>
                <a:srgbClr val="C00000"/>
              </a:solidFill>
            </a:endParaRPr>
          </a:p>
          <a:p>
            <a:pPr marL="514350" lvl="0" indent="-51435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974806"/>
              </a:buClr>
              <a:buSzPts val="3200"/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               </a:t>
            </a:r>
            <a:r>
              <a:rPr lang="ru-RU" sz="4000" b="1" i="1" dirty="0" smtClean="0">
                <a:solidFill>
                  <a:srgbClr val="C00000"/>
                </a:solidFill>
              </a:rPr>
              <a:t>Литературоведческий   </a:t>
            </a:r>
            <a:endParaRPr sz="4000" dirty="0">
              <a:solidFill>
                <a:srgbClr val="C00000"/>
              </a:solidFill>
            </a:endParaRPr>
          </a:p>
          <a:p>
            <a:pPr marL="514350" lvl="0" indent="-51435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974806"/>
              </a:buClr>
              <a:buSzPts val="3200"/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       </a:t>
            </a:r>
            <a:r>
              <a:rPr lang="ru-RU" sz="4000" b="1" i="1" dirty="0" smtClean="0">
                <a:solidFill>
                  <a:srgbClr val="C00000"/>
                </a:solidFill>
              </a:rPr>
              <a:t>                                      Лексический</a:t>
            </a:r>
            <a:endParaRPr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67544" y="214290"/>
            <a:ext cx="8229600" cy="257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ru-RU" dirty="0">
                <a:solidFill>
                  <a:srgbClr val="C00000"/>
                </a:solidFill>
              </a:rPr>
              <a:t>           </a:t>
            </a:r>
            <a:r>
              <a:rPr lang="ru-RU" sz="4000" b="1" i="1" dirty="0">
                <a:solidFill>
                  <a:srgbClr val="C00000"/>
                </a:solidFill>
                <a:sym typeface="Calibri"/>
              </a:rPr>
              <a:t>Информационные              диктанты</a:t>
            </a:r>
            <a:endParaRPr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ru-RU" b="1" dirty="0">
                <a:solidFill>
                  <a:srgbClr val="7030A0"/>
                </a:solidFill>
              </a:rPr>
              <a:t>    Включают имена, </a:t>
            </a:r>
            <a:r>
              <a:rPr lang="ru-RU" b="1" dirty="0" smtClean="0">
                <a:solidFill>
                  <a:srgbClr val="7030A0"/>
                </a:solidFill>
              </a:rPr>
              <a:t>отчества </a:t>
            </a:r>
            <a:r>
              <a:rPr lang="ru-RU" b="1" dirty="0">
                <a:solidFill>
                  <a:srgbClr val="7030A0"/>
                </a:solidFill>
              </a:rPr>
              <a:t>и фамилии </a:t>
            </a:r>
            <a:r>
              <a:rPr lang="ru-RU" b="1" dirty="0" smtClean="0">
                <a:solidFill>
                  <a:srgbClr val="7030A0"/>
                </a:solidFill>
              </a:rPr>
              <a:t>писателей, имена героев произведений</a:t>
            </a:r>
            <a:r>
              <a:rPr lang="ru-RU" b="1" dirty="0">
                <a:solidFill>
                  <a:srgbClr val="7030A0"/>
                </a:solidFill>
              </a:rPr>
              <a:t>.</a:t>
            </a:r>
            <a:endParaRPr dirty="0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solidFill>
                <a:srgbClr val="002060"/>
              </a:solidFill>
            </a:endParaRPr>
          </a:p>
        </p:txBody>
      </p:sp>
      <p:pic>
        <p:nvPicPr>
          <p:cNvPr id="126" name="Google Shape;126;p19" descr="C:\Users\1\Desktop\330026694634_243787419_img18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9268" y="2627875"/>
            <a:ext cx="4261888" cy="328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>
                <a:solidFill>
                  <a:srgbClr val="C00000"/>
                </a:solidFill>
              </a:rPr>
              <a:t>Информационный диктант с дополнением: «Я знаю фамилии  русских поэтов». </a:t>
            </a:r>
            <a:r>
              <a:rPr lang="ru-RU" sz="3200" b="1">
                <a:solidFill>
                  <a:srgbClr val="002060"/>
                </a:solidFill>
              </a:rPr>
              <a:t/>
            </a:r>
            <a:br>
              <a:rPr lang="ru-RU" sz="3200" b="1">
                <a:solidFill>
                  <a:srgbClr val="002060"/>
                </a:solidFill>
              </a:rPr>
            </a:br>
            <a:endParaRPr sz="3200"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100361" y="1357299"/>
            <a:ext cx="8586439" cy="447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None/>
            </a:pPr>
            <a:r>
              <a:rPr lang="ru-RU" b="1" dirty="0">
                <a:solidFill>
                  <a:srgbClr val="366092"/>
                </a:solidFill>
              </a:rPr>
              <a:t>     </a:t>
            </a:r>
            <a:r>
              <a:rPr lang="ru-RU" sz="2400" b="1" dirty="0">
                <a:solidFill>
                  <a:srgbClr val="7030A0"/>
                </a:solidFill>
              </a:rPr>
              <a:t>Учитель диктует имя и отчество поэта, учащиеся  записывают имя, отчество и дописывают самостоятельно  фамилию.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632423"/>
              </a:buClr>
              <a:buSzPts val="2400"/>
              <a:buNone/>
            </a:pPr>
            <a:r>
              <a:rPr lang="ru-RU" sz="2400" b="1" i="1" dirty="0">
                <a:solidFill>
                  <a:srgbClr val="632423"/>
                </a:solidFill>
              </a:rPr>
              <a:t>    </a:t>
            </a:r>
            <a:r>
              <a:rPr lang="ru-RU" sz="2400" b="1" i="1" dirty="0">
                <a:solidFill>
                  <a:srgbClr val="C00000"/>
                </a:solidFill>
              </a:rPr>
              <a:t>Александр Сергеевич , Федор Иванович , Николай  Алексеевич, Аполлон Николаевич,  Афанасий Афанасьевич .</a:t>
            </a:r>
            <a:endParaRPr dirty="0">
              <a:solidFill>
                <a:srgbClr val="C00000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 dirty="0"/>
              <a:t>      </a:t>
            </a:r>
            <a:r>
              <a:rPr lang="ru-RU" sz="2400" b="1" dirty="0">
                <a:solidFill>
                  <a:srgbClr val="7030A0"/>
                </a:solidFill>
              </a:rPr>
              <a:t>Самопроверка информации по  интерактивной доске, учебная литература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sz="2400" b="1"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632423"/>
              </a:buClr>
              <a:buSzPts val="2400"/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Александр Сергеевич </a:t>
            </a:r>
            <a:r>
              <a:rPr lang="ru-RU" sz="2400" b="1" i="1" dirty="0">
                <a:solidFill>
                  <a:srgbClr val="FF0000"/>
                </a:solidFill>
              </a:rPr>
              <a:t>Пушкин </a:t>
            </a:r>
            <a:r>
              <a:rPr lang="ru-RU" sz="2400" b="1" i="1" dirty="0" smtClean="0">
                <a:solidFill>
                  <a:srgbClr val="FF0000"/>
                </a:solidFill>
              </a:rPr>
              <a:t>,</a:t>
            </a:r>
            <a:r>
              <a:rPr lang="ru-RU" sz="2400" b="1" i="1" dirty="0" smtClean="0">
                <a:solidFill>
                  <a:srgbClr val="632423"/>
                </a:solidFill>
              </a:rPr>
              <a:t> </a:t>
            </a:r>
            <a:r>
              <a:rPr lang="ru-RU" sz="2400" b="1" i="1" dirty="0">
                <a:solidFill>
                  <a:srgbClr val="7030A0"/>
                </a:solidFill>
              </a:rPr>
              <a:t>Федор Иванович </a:t>
            </a:r>
            <a:r>
              <a:rPr lang="ru-RU" sz="2400" b="1" i="1" dirty="0" smtClean="0">
                <a:solidFill>
                  <a:srgbClr val="FF0000"/>
                </a:solidFill>
              </a:rPr>
              <a:t>Тютчев</a:t>
            </a:r>
            <a:r>
              <a:rPr lang="ru-RU" sz="2400" b="1" i="1" dirty="0" smtClean="0">
                <a:solidFill>
                  <a:srgbClr val="632423"/>
                </a:solidFill>
              </a:rPr>
              <a:t> , </a:t>
            </a:r>
            <a:r>
              <a:rPr lang="ru-RU" sz="2400" b="1" i="1" dirty="0" smtClean="0">
                <a:solidFill>
                  <a:srgbClr val="7030A0"/>
                </a:solidFill>
              </a:rPr>
              <a:t>Николай  </a:t>
            </a:r>
            <a:r>
              <a:rPr lang="ru-RU" sz="2400" b="1" i="1" dirty="0">
                <a:solidFill>
                  <a:srgbClr val="7030A0"/>
                </a:solidFill>
              </a:rPr>
              <a:t>Алексеевич </a:t>
            </a:r>
            <a:r>
              <a:rPr lang="ru-RU" sz="2400" b="1" i="1" dirty="0">
                <a:solidFill>
                  <a:srgbClr val="FF0000"/>
                </a:solidFill>
              </a:rPr>
              <a:t>Некрасов</a:t>
            </a:r>
            <a:r>
              <a:rPr lang="ru-RU" sz="2400" b="1" i="1" dirty="0">
                <a:solidFill>
                  <a:srgbClr val="632423"/>
                </a:solidFill>
              </a:rPr>
              <a:t> , </a:t>
            </a:r>
            <a:endParaRPr lang="ru-RU" sz="2400" b="1" i="1" dirty="0" smtClean="0">
              <a:solidFill>
                <a:srgbClr val="632423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632423"/>
              </a:buClr>
              <a:buSzPts val="2400"/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Аполлон Николаевич </a:t>
            </a:r>
            <a:r>
              <a:rPr lang="ru-RU" sz="2400" b="1" i="1" dirty="0" smtClean="0">
                <a:solidFill>
                  <a:srgbClr val="FF0000"/>
                </a:solidFill>
              </a:rPr>
              <a:t>Майков</a:t>
            </a:r>
            <a:r>
              <a:rPr lang="ru-RU" sz="2400" b="1" i="1" dirty="0" smtClean="0">
                <a:solidFill>
                  <a:srgbClr val="632423"/>
                </a:solidFill>
              </a:rPr>
              <a:t>,  </a:t>
            </a:r>
            <a:r>
              <a:rPr lang="ru-RU" sz="2400" b="1" i="1" dirty="0">
                <a:solidFill>
                  <a:srgbClr val="7030A0"/>
                </a:solidFill>
              </a:rPr>
              <a:t>Афанасий Афанасьевич </a:t>
            </a:r>
            <a:r>
              <a:rPr lang="ru-RU" sz="2400" b="1" i="1" dirty="0">
                <a:solidFill>
                  <a:srgbClr val="FF0000"/>
                </a:solidFill>
              </a:rPr>
              <a:t>Фет</a:t>
            </a:r>
            <a:r>
              <a:rPr lang="ru-RU" sz="2400" b="1" i="1" dirty="0">
                <a:solidFill>
                  <a:srgbClr val="632423"/>
                </a:solidFill>
              </a:rPr>
              <a:t> .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>
                <a:solidFill>
                  <a:srgbClr val="C00000"/>
                </a:solidFill>
              </a:rPr>
              <a:t>Литературоведческие диктанты</a:t>
            </a:r>
            <a:endParaRPr sz="4000" b="1" i="1">
              <a:solidFill>
                <a:srgbClr val="C00000"/>
              </a:solidFill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/>
              <a:t>         </a:t>
            </a:r>
            <a:r>
              <a:rPr lang="ru-RU" b="1" dirty="0">
                <a:solidFill>
                  <a:srgbClr val="7030A0"/>
                </a:solidFill>
              </a:rPr>
              <a:t>Содержат литературоведческие и общекультурные понятия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ru-RU" b="1" dirty="0">
                <a:solidFill>
                  <a:srgbClr val="7030A0"/>
                </a:solidFill>
              </a:rPr>
              <a:t>  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Например:</a:t>
            </a:r>
            <a:endParaRPr dirty="0" smtClean="0">
              <a:solidFill>
                <a:srgbClr val="C00000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ru-RU" b="1" dirty="0">
                <a:solidFill>
                  <a:srgbClr val="7030A0"/>
                </a:solidFill>
              </a:rPr>
              <a:t>    </a:t>
            </a:r>
            <a:r>
              <a:rPr lang="ru-RU" b="1" dirty="0" smtClean="0">
                <a:solidFill>
                  <a:srgbClr val="7030A0"/>
                </a:solidFill>
              </a:rPr>
              <a:t>   2 </a:t>
            </a:r>
            <a:r>
              <a:rPr lang="ru-RU" b="1" dirty="0">
                <a:solidFill>
                  <a:srgbClr val="7030A0"/>
                </a:solidFill>
              </a:rPr>
              <a:t>класс 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974806"/>
              </a:buClr>
              <a:buSzPts val="3200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</a:t>
            </a:r>
            <a:r>
              <a:rPr lang="ru-RU" b="1" dirty="0">
                <a:solidFill>
                  <a:srgbClr val="7030A0"/>
                </a:solidFill>
              </a:rPr>
              <a:t>Пословица, песня, загадка, шутка, </a:t>
            </a:r>
            <a:r>
              <a:rPr lang="ru-RU" b="1" dirty="0" err="1" smtClean="0">
                <a:solidFill>
                  <a:srgbClr val="7030A0"/>
                </a:solidFill>
              </a:rPr>
              <a:t>потешка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>
                <a:solidFill>
                  <a:srgbClr val="7030A0"/>
                </a:solidFill>
              </a:rPr>
              <a:t>скороговорка, сказка,басня.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ru-RU" dirty="0">
                <a:solidFill>
                  <a:srgbClr val="7030A0"/>
                </a:solidFill>
              </a:rPr>
              <a:t>           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ru-RU" dirty="0">
                <a:solidFill>
                  <a:srgbClr val="7030A0"/>
                </a:solidFill>
              </a:rPr>
              <a:t>     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ru-RU" dirty="0">
                <a:solidFill>
                  <a:srgbClr val="7030A0"/>
                </a:solidFill>
              </a:rPr>
              <a:t>               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а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889</Words>
  <Application>Microsoft Office PowerPoint</Application>
  <PresentationFormat>Экран (4:3)</PresentationFormat>
  <Paragraphs>119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Times New Roman</vt:lpstr>
      <vt:lpstr>Calibri</vt:lpstr>
      <vt:lpstr>Noto Sans Symbols</vt:lpstr>
      <vt:lpstr>Arial</vt:lpstr>
      <vt:lpstr>Книга</vt:lpstr>
      <vt:lpstr>«Формирование функциональной грамотности младших школьников на уроках литературного чтения» </vt:lpstr>
      <vt:lpstr>Презентация PowerPoint</vt:lpstr>
      <vt:lpstr>Презентация PowerPoint</vt:lpstr>
      <vt:lpstr>Презентация PowerPoint</vt:lpstr>
      <vt:lpstr>Читательская грамотность</vt:lpstr>
      <vt:lpstr>Средства формирования читательской грамотности</vt:lpstr>
      <vt:lpstr>Презентация PowerPoint</vt:lpstr>
      <vt:lpstr>Информационный диктант с дополнением: «Я знаю фамилии  русских поэтов».  </vt:lpstr>
      <vt:lpstr>Литературоведческие диктанты</vt:lpstr>
      <vt:lpstr>Презентация PowerPoint</vt:lpstr>
      <vt:lpstr>Презентация PowerPoint</vt:lpstr>
      <vt:lpstr>Соедини стрелочкой слово  с определением</vt:lpstr>
      <vt:lpstr>Лексические диктанты</vt:lpstr>
      <vt:lpstr>Приём «Ассоциации».</vt:lpstr>
      <vt:lpstr>Ассоциативная цепочка</vt:lpstr>
      <vt:lpstr>Приём «Чтение с остановками».</vt:lpstr>
      <vt:lpstr>Приём  «Тонкие и толстые вопросы».</vt:lpstr>
      <vt:lpstr>Корней Иванович Чуковский  «Федорино горе».</vt:lpstr>
      <vt:lpstr>Презентация PowerPoint</vt:lpstr>
      <vt:lpstr>Приём работы с пословицами. Логическо – поисковое  задание. </vt:lpstr>
      <vt:lpstr>Задание:  все пословицы разделены на части.     Участникам необходимо их собрать и объясните смысл наиболее понравившихся. </vt:lpstr>
      <vt:lpstr>Рефлексия.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функциональной грамотности младших школьников на уроках литературного чтения» </dc:title>
  <cp:lastModifiedBy>User</cp:lastModifiedBy>
  <cp:revision>7</cp:revision>
  <dcterms:modified xsi:type="dcterms:W3CDTF">2023-03-17T14:36:33Z</dcterms:modified>
</cp:coreProperties>
</file>